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18"/>
  </p:notesMasterIdLst>
  <p:handoutMasterIdLst>
    <p:handoutMasterId r:id="rId19"/>
  </p:handoutMasterIdLst>
  <p:sldIdLst>
    <p:sldId id="350" r:id="rId5"/>
    <p:sldId id="352" r:id="rId6"/>
    <p:sldId id="334" r:id="rId7"/>
    <p:sldId id="361" r:id="rId8"/>
    <p:sldId id="369" r:id="rId9"/>
    <p:sldId id="353" r:id="rId10"/>
    <p:sldId id="365" r:id="rId11"/>
    <p:sldId id="366" r:id="rId12"/>
    <p:sldId id="370" r:id="rId13"/>
    <p:sldId id="371" r:id="rId14"/>
    <p:sldId id="364" r:id="rId15"/>
    <p:sldId id="372" r:id="rId16"/>
    <p:sldId id="34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226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13E5-4CEC-3A4A-8E5D-AFCEE7512EEC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1/12/2023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80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ext Placeholder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Strategic Planning Retreat</a:t>
            </a:r>
            <a:endParaRPr lang="en-US" b="0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</p:spPr>
        <p:txBody>
          <a:bodyPr/>
          <a:lstStyle/>
          <a:p>
            <a:r>
              <a:rPr lang="en-US" dirty="0"/>
              <a:t>2023 UMANT Strategic Planning Retreat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/>
          <a:lstStyle/>
          <a:p>
            <a:r>
              <a:rPr lang="en-US" dirty="0">
                <a:latin typeface="+mj-lt"/>
              </a:rPr>
              <a:t>City of Irving City Hall</a:t>
            </a:r>
            <a:r>
              <a:rPr lang="en-US" dirty="0"/>
              <a:t> </a:t>
            </a:r>
          </a:p>
          <a:p>
            <a:r>
              <a:rPr lang="en-US" dirty="0"/>
              <a:t>January 13,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F59357-76C6-4990-B798-B3872E301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88" y="601924"/>
            <a:ext cx="4941477" cy="610863"/>
          </a:xfrm>
        </p:spPr>
        <p:txBody>
          <a:bodyPr>
            <a:normAutofit fontScale="90000"/>
          </a:bodyPr>
          <a:lstStyle/>
          <a:p>
            <a:r>
              <a:rPr lang="en-US" dirty="0"/>
              <a:t>2023 Dates of Note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573A4-724F-46B1-9BC3-AA018EB3BCA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FED29-ABEB-44E0-8DB0-A0ED4C7D1B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6BAD5-DBFB-4856-8C32-F5CDB37F17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1F12A7-1F7C-48AD-9876-ABF3E359B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34"/>
          <a:stretch/>
        </p:blipFill>
        <p:spPr>
          <a:xfrm>
            <a:off x="158926" y="1529689"/>
            <a:ext cx="8214108" cy="4489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556959-45B8-4F7E-9127-DFD8339BF863}"/>
              </a:ext>
            </a:extLst>
          </p:cNvPr>
          <p:cNvSpPr txBox="1"/>
          <p:nvPr/>
        </p:nvSpPr>
        <p:spPr>
          <a:xfrm>
            <a:off x="8457787" y="778544"/>
            <a:ext cx="35814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William “King” Cole Session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Jan. 26-27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William “King” Cole Session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Mar. 30-31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GFOAT Spring Conference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April 17-19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TCMA Conference (Allen)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June 8-11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ICMA Conference (Austin)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Sept. 30 – Oct.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TML Annual Conference (Dallas)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Oct. 4-6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GFOAT Fall Conference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Oct. 25-27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Texas Downtown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Oct. 24-27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TML Eco Dev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Nov. 16-17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Other Dates?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2818DB-9CF2-4557-9461-F942CA0B62F1}"/>
              </a:ext>
            </a:extLst>
          </p:cNvPr>
          <p:cNvSpPr/>
          <p:nvPr/>
        </p:nvSpPr>
        <p:spPr>
          <a:xfrm>
            <a:off x="1415556" y="2478156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8FF85F-4729-4E5D-A951-78B8B3F39E16}"/>
              </a:ext>
            </a:extLst>
          </p:cNvPr>
          <p:cNvSpPr/>
          <p:nvPr/>
        </p:nvSpPr>
        <p:spPr>
          <a:xfrm>
            <a:off x="1686568" y="2477845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1B6CD1-1DDC-4B35-BC3E-6E24FE6F3E5B}"/>
              </a:ext>
            </a:extLst>
          </p:cNvPr>
          <p:cNvSpPr/>
          <p:nvPr/>
        </p:nvSpPr>
        <p:spPr>
          <a:xfrm>
            <a:off x="5519189" y="2611998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944203-1ACD-471C-B731-2CF452A6C124}"/>
              </a:ext>
            </a:extLst>
          </p:cNvPr>
          <p:cNvSpPr/>
          <p:nvPr/>
        </p:nvSpPr>
        <p:spPr>
          <a:xfrm>
            <a:off x="5784131" y="2623719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1734B4-6DC9-4A31-A93F-AAA320B6F350}"/>
              </a:ext>
            </a:extLst>
          </p:cNvPr>
          <p:cNvSpPr/>
          <p:nvPr/>
        </p:nvSpPr>
        <p:spPr>
          <a:xfrm>
            <a:off x="6710256" y="2480694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971181-F78E-473E-BB81-837ECD46C241}"/>
              </a:ext>
            </a:extLst>
          </p:cNvPr>
          <p:cNvSpPr/>
          <p:nvPr/>
        </p:nvSpPr>
        <p:spPr>
          <a:xfrm>
            <a:off x="7003332" y="2478348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104B80-F7AC-437A-9C34-D9AED37FE35E}"/>
              </a:ext>
            </a:extLst>
          </p:cNvPr>
          <p:cNvSpPr/>
          <p:nvPr/>
        </p:nvSpPr>
        <p:spPr>
          <a:xfrm>
            <a:off x="7254208" y="2476000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126C04-BD83-49D2-AD28-EA68179C1FB7}"/>
              </a:ext>
            </a:extLst>
          </p:cNvPr>
          <p:cNvSpPr/>
          <p:nvPr/>
        </p:nvSpPr>
        <p:spPr>
          <a:xfrm>
            <a:off x="3433970" y="3668176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9905C3-CEB1-4C05-A64B-37E49E5A62F9}"/>
              </a:ext>
            </a:extLst>
          </p:cNvPr>
          <p:cNvSpPr/>
          <p:nvPr/>
        </p:nvSpPr>
        <p:spPr>
          <a:xfrm>
            <a:off x="3719050" y="3668175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7F2469C-021B-4457-B7B3-D159E6A3AA1C}"/>
              </a:ext>
            </a:extLst>
          </p:cNvPr>
          <p:cNvSpPr/>
          <p:nvPr/>
        </p:nvSpPr>
        <p:spPr>
          <a:xfrm>
            <a:off x="3994979" y="3666330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865197E-C7E8-4622-9472-29B5C7579D49}"/>
              </a:ext>
            </a:extLst>
          </p:cNvPr>
          <p:cNvSpPr/>
          <p:nvPr/>
        </p:nvSpPr>
        <p:spPr>
          <a:xfrm>
            <a:off x="1943512" y="5647530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2183FA2-4E38-443C-A3FC-DD6566E0953C}"/>
              </a:ext>
            </a:extLst>
          </p:cNvPr>
          <p:cNvSpPr/>
          <p:nvPr/>
        </p:nvSpPr>
        <p:spPr>
          <a:xfrm>
            <a:off x="2405401" y="5040276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97C9AF-1BEC-40A9-837E-6C085D30BBEC}"/>
              </a:ext>
            </a:extLst>
          </p:cNvPr>
          <p:cNvSpPr/>
          <p:nvPr/>
        </p:nvSpPr>
        <p:spPr>
          <a:xfrm>
            <a:off x="3183956" y="5038004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9F6CCAC-62ED-4CD1-99F1-262E500614CB}"/>
              </a:ext>
            </a:extLst>
          </p:cNvPr>
          <p:cNvSpPr/>
          <p:nvPr/>
        </p:nvSpPr>
        <p:spPr>
          <a:xfrm>
            <a:off x="2677866" y="5038003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5F3568E-1C84-492C-ACF2-488A7F45A037}"/>
              </a:ext>
            </a:extLst>
          </p:cNvPr>
          <p:cNvSpPr/>
          <p:nvPr/>
        </p:nvSpPr>
        <p:spPr>
          <a:xfrm>
            <a:off x="2927026" y="5052070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658E6C1-42F3-4302-BD38-88E8A2B4C5B0}"/>
              </a:ext>
            </a:extLst>
          </p:cNvPr>
          <p:cNvSpPr/>
          <p:nvPr/>
        </p:nvSpPr>
        <p:spPr>
          <a:xfrm>
            <a:off x="3190454" y="5504182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159FBC7-B7F7-42CF-B06C-B1ED87920B85}"/>
              </a:ext>
            </a:extLst>
          </p:cNvPr>
          <p:cNvSpPr/>
          <p:nvPr/>
        </p:nvSpPr>
        <p:spPr>
          <a:xfrm>
            <a:off x="3477628" y="5506271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1214A34-5669-4096-A6D9-A3CE0E30464F}"/>
              </a:ext>
            </a:extLst>
          </p:cNvPr>
          <p:cNvSpPr/>
          <p:nvPr/>
        </p:nvSpPr>
        <p:spPr>
          <a:xfrm>
            <a:off x="3734731" y="5506271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D3B4EB9-F034-418A-8B92-0B96F3D2CC9B}"/>
              </a:ext>
            </a:extLst>
          </p:cNvPr>
          <p:cNvSpPr/>
          <p:nvPr/>
        </p:nvSpPr>
        <p:spPr>
          <a:xfrm>
            <a:off x="2918215" y="5485677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3CAEDB-DA65-417C-A334-1B3620098364}"/>
              </a:ext>
            </a:extLst>
          </p:cNvPr>
          <p:cNvSpPr/>
          <p:nvPr/>
        </p:nvSpPr>
        <p:spPr>
          <a:xfrm>
            <a:off x="5493050" y="5327286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151DFA4-4310-4A70-8301-BE16BDE9784D}"/>
              </a:ext>
            </a:extLst>
          </p:cNvPr>
          <p:cNvSpPr/>
          <p:nvPr/>
        </p:nvSpPr>
        <p:spPr>
          <a:xfrm>
            <a:off x="5743924" y="5327285"/>
            <a:ext cx="214740" cy="212035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18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22DF8-59D4-D94D-8ED9-F2F319899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Items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803A1E73-C790-447A-974F-B3ADB50149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General Monthly Meetings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6E4DF9-127F-4650-8BAA-2521A37885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Day of the Week &amp; Time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DDA232CE-EB44-41DD-920C-AEDD5C33D2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Review of Bylaws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A09D80D2-95FB-43C6-96F8-7EF7737C2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latin typeface="T3Font_4"/>
              </a:rPr>
              <a:t>Evaluate for any inconsistencies, changes needed</a:t>
            </a:r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ED796758-F31D-4250-A439-D6DE9523C8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Financial Policies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CEBFC0C0-C506-47F0-AE21-8A46DB8664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Formalize financial processes and procedures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582AC9C-B267-4C04-9E50-051DE43353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Formalize &amp; Memorialize Committee Work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C60A09F8-DA84-487F-81AC-337BE4A9F3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Increase use of Drop Box by ALL Committees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44071-0CE2-7746-9315-22EC28A0F46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971550" y="6332220"/>
            <a:ext cx="523240" cy="247651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E91F3-E1A0-DB4A-8CD8-D9D1AB0FFB4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494790" y="6332220"/>
            <a:ext cx="1497330" cy="247651"/>
          </a:xfrm>
        </p:spPr>
        <p:txBody>
          <a:bodyPr/>
          <a:lstStyle/>
          <a:p>
            <a:r>
              <a:rPr lang="en-US"/>
              <a:t>Strategic Planning Retreat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5B7634-ADBA-124F-B8CA-431F07F18D44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2992120" y="6332220"/>
            <a:ext cx="1313180" cy="247651"/>
          </a:xfrm>
        </p:spPr>
        <p:txBody>
          <a:bodyPr/>
          <a:lstStyle/>
          <a:p>
            <a:r>
              <a:rPr lang="en-US"/>
              <a:t>January 13,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42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C3F4-A8A4-4B36-BF6A-0365394A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1"/>
            <a:ext cx="7132320" cy="952500"/>
          </a:xfrm>
        </p:spPr>
        <p:txBody>
          <a:bodyPr/>
          <a:lstStyle/>
          <a:p>
            <a:r>
              <a:rPr lang="en-US" i="1" dirty="0"/>
              <a:t>Everything we’ll accomplish, we do it together or not at all.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5E6C1-E423-4602-83C3-25F2D4D37FA0}"/>
              </a:ext>
            </a:extLst>
          </p:cNvPr>
          <p:cNvSpPr txBox="1"/>
          <p:nvPr/>
        </p:nvSpPr>
        <p:spPr>
          <a:xfrm>
            <a:off x="5632174" y="3763617"/>
            <a:ext cx="1484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-Shelly Crane</a:t>
            </a:r>
          </a:p>
        </p:txBody>
      </p:sp>
    </p:spTree>
    <p:extLst>
      <p:ext uri="{BB962C8B-B14F-4D97-AF65-F5344CB8AC3E}">
        <p14:creationId xmlns:p14="http://schemas.microsoft.com/office/powerpoint/2010/main" val="793778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8" name="Picture Placeholder 7" descr="Colleagues huddle">
            <a:extLst>
              <a:ext uri="{FF2B5EF4-FFF2-40B4-BE49-F238E27FC236}">
                <a16:creationId xmlns:a16="http://schemas.microsoft.com/office/drawing/2014/main" id="{FB1EEAF0-FBF2-4C04-A24D-3427185651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>
          <a:xfrm>
            <a:off x="0" y="-1"/>
            <a:ext cx="6096000" cy="6858001"/>
          </a:xfrm>
        </p:spPr>
      </p:pic>
    </p:spTree>
    <p:extLst>
      <p:ext uri="{BB962C8B-B14F-4D97-AF65-F5344CB8AC3E}">
        <p14:creationId xmlns:p14="http://schemas.microsoft.com/office/powerpoint/2010/main" val="2336677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4756-A790-C845-A85F-35391529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C6698-132B-1143-A2A9-00A97D9572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/>
          <a:lstStyle/>
          <a:p>
            <a:r>
              <a:rPr lang="en-US" dirty="0"/>
              <a:t>1. Year in Review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015C52-08ED-464E-B7E8-24892D9C13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/>
          <a:lstStyle/>
          <a:p>
            <a:r>
              <a:rPr lang="en-US" dirty="0"/>
              <a:t>2 Upcoming 2023 Introductions &amp; Expectations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2B0C1D-C221-7C47-B7D6-77E7BDB417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/>
          <a:lstStyle/>
          <a:p>
            <a:r>
              <a:rPr lang="en-US" dirty="0"/>
              <a:t>3. Committee Breakout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1C152D-1AA6-9242-B5C9-B06EEE4F96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-Communications</a:t>
            </a:r>
          </a:p>
          <a:p>
            <a:pPr>
              <a:spcBef>
                <a:spcPts val="0"/>
              </a:spcBef>
            </a:pPr>
            <a:r>
              <a:rPr lang="en-US" dirty="0"/>
              <a:t>-Membership &amp; Partnership</a:t>
            </a:r>
          </a:p>
          <a:p>
            <a:pPr>
              <a:spcBef>
                <a:spcPts val="0"/>
              </a:spcBef>
            </a:pPr>
            <a:r>
              <a:rPr lang="en-US" dirty="0"/>
              <a:t>-Networking &amp; Mentorship</a:t>
            </a:r>
          </a:p>
          <a:p>
            <a:pPr>
              <a:spcBef>
                <a:spcPts val="0"/>
              </a:spcBef>
            </a:pPr>
            <a:r>
              <a:rPr lang="en-US" dirty="0"/>
              <a:t>-Special Events</a:t>
            </a:r>
          </a:p>
          <a:p>
            <a:pPr>
              <a:spcBef>
                <a:spcPts val="0"/>
              </a:spcBef>
            </a:pPr>
            <a:r>
              <a:rPr lang="en-US" dirty="0"/>
              <a:t>-Professional Development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BD3932-D1D0-1045-BD96-8B26F11B85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/>
          <a:lstStyle/>
          <a:p>
            <a:r>
              <a:rPr lang="en-US" dirty="0"/>
              <a:t>4. Calendar Discussion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115086E-2AC3-4F4D-8F85-104CFA64FE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/>
          <a:lstStyle/>
          <a:p>
            <a:r>
              <a:rPr lang="en-US" dirty="0"/>
              <a:t>5. Other Items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29469AE-B59A-AA41-9085-106D011808F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971550" y="6332220"/>
            <a:ext cx="523240" cy="247651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0BAE34D-BF83-084B-A10C-EB85694B9AC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1494790" y="6332220"/>
            <a:ext cx="1497330" cy="247651"/>
          </a:xfrm>
        </p:spPr>
        <p:txBody>
          <a:bodyPr/>
          <a:lstStyle/>
          <a:p>
            <a:r>
              <a:rPr lang="en-US" dirty="0"/>
              <a:t>Strategic Planning Retreat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D9626DF-C81E-004B-9A70-7EF103792475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2992120" y="6332220"/>
            <a:ext cx="1313180" cy="247651"/>
          </a:xfrm>
        </p:spPr>
        <p:txBody>
          <a:bodyPr/>
          <a:lstStyle/>
          <a:p>
            <a:r>
              <a:rPr lang="en-US"/>
              <a:t>January 13,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0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star trophies">
            <a:extLst>
              <a:ext uri="{FF2B5EF4-FFF2-40B4-BE49-F238E27FC236}">
                <a16:creationId xmlns:a16="http://schemas.microsoft.com/office/drawing/2014/main" id="{16CD8168-2A17-4549-AEF8-A8F21B420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704A28-E62C-2E4A-A2A4-AD85CB61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Last year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6EE753-BEBB-4348-896E-73627FDDC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94680" y="4003877"/>
            <a:ext cx="2133600" cy="3992"/>
          </a:xfrm>
          <a:prstGeom prst="line">
            <a:avLst/>
          </a:prstGeom>
          <a:ln w="1016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465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81" y="805242"/>
            <a:ext cx="4941477" cy="610863"/>
          </a:xfrm>
        </p:spPr>
        <p:txBody>
          <a:bodyPr>
            <a:normAutofit fontScale="90000"/>
          </a:bodyPr>
          <a:lstStyle/>
          <a:p>
            <a:r>
              <a:rPr lang="en-US" dirty="0"/>
              <a:t>2022 Year in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1550" y="2125481"/>
            <a:ext cx="4572001" cy="2795232"/>
          </a:xfrm>
        </p:spPr>
        <p:txBody>
          <a:bodyPr/>
          <a:lstStyle/>
          <a:p>
            <a:r>
              <a:rPr lang="en-US" dirty="0"/>
              <a:t>Increase in LinkedIn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38.1% Increase in Page 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30.4% Unique Visitors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239 new followers</a:t>
            </a:r>
          </a:p>
          <a:p>
            <a:r>
              <a:rPr lang="en-US" dirty="0"/>
              <a:t>$4,000 Raised at Wine &amp; Dine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69 Tickets Sold</a:t>
            </a:r>
          </a:p>
          <a:p>
            <a:r>
              <a:rPr lang="en-US" dirty="0"/>
              <a:t>4 Professional Development Events</a:t>
            </a:r>
          </a:p>
          <a:p>
            <a:r>
              <a:rPr lang="en-US" dirty="0"/>
              <a:t>Increased Event Collaboration</a:t>
            </a:r>
          </a:p>
          <a:p>
            <a:r>
              <a:rPr lang="en-US" dirty="0"/>
              <a:t>6 of Scholarships Awarded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$4,250 amount awarded</a:t>
            </a:r>
          </a:p>
          <a:p>
            <a:r>
              <a:rPr lang="en-US" dirty="0"/>
              <a:t>Membership for the year increase by 11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3960A-D260-8445-A153-0B674474CE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94790" y="6332220"/>
            <a:ext cx="1497330" cy="247651"/>
          </a:xfrm>
        </p:spPr>
        <p:txBody>
          <a:bodyPr/>
          <a:lstStyle/>
          <a:p>
            <a:r>
              <a:rPr lang="en-US"/>
              <a:t>Strategic Planning Retreat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03E71-3088-0347-9BCC-16ADB551CCC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992120" y="6332220"/>
            <a:ext cx="1313180" cy="247651"/>
          </a:xfrm>
        </p:spPr>
        <p:txBody>
          <a:bodyPr/>
          <a:lstStyle/>
          <a:p>
            <a:r>
              <a:rPr lang="en-US"/>
              <a:t>January 13, 2023</a:t>
            </a:r>
            <a:endParaRPr lang="en-US" dirty="0"/>
          </a:p>
        </p:txBody>
      </p:sp>
      <p:pic>
        <p:nvPicPr>
          <p:cNvPr id="4098" name="Picture 2" descr="No alternative text description for this image">
            <a:extLst>
              <a:ext uri="{FF2B5EF4-FFF2-40B4-BE49-F238E27FC236}">
                <a16:creationId xmlns:a16="http://schemas.microsoft.com/office/drawing/2014/main" id="{FE4DBC55-A342-48CA-B6A5-96B2699D3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4" t="8069" r="5643" b="16610"/>
          <a:stretch/>
        </p:blipFill>
        <p:spPr bwMode="auto">
          <a:xfrm rot="1399322">
            <a:off x="8772479" y="343694"/>
            <a:ext cx="3302443" cy="2394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89E1B98-DAEC-457D-A9FE-B2A3C5A84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4782">
            <a:off x="4563172" y="1307760"/>
            <a:ext cx="4707685" cy="2353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o alternative text description for this image">
            <a:extLst>
              <a:ext uri="{FF2B5EF4-FFF2-40B4-BE49-F238E27FC236}">
                <a16:creationId xmlns:a16="http://schemas.microsoft.com/office/drawing/2014/main" id="{1805A35E-84EF-496F-A7C7-85BD783A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587">
            <a:off x="4766679" y="3866396"/>
            <a:ext cx="4275298" cy="2404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6A78BC-35EF-40CC-9236-794818F91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5404">
            <a:off x="8286689" y="2106279"/>
            <a:ext cx="3217474" cy="2524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4" name="Picture 8" descr="No alternative text description for this image">
            <a:extLst>
              <a:ext uri="{FF2B5EF4-FFF2-40B4-BE49-F238E27FC236}">
                <a16:creationId xmlns:a16="http://schemas.microsoft.com/office/drawing/2014/main" id="{E800D28D-3F1E-484C-A723-49E0F1A21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5128">
            <a:off x="8693400" y="4380744"/>
            <a:ext cx="2810510" cy="2107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Interior designers discussing blueprints hanging in office">
            <a:extLst>
              <a:ext uri="{FF2B5EF4-FFF2-40B4-BE49-F238E27FC236}">
                <a16:creationId xmlns:a16="http://schemas.microsoft.com/office/drawing/2014/main" id="{2137D3D4-CAC1-4695-A8D0-A5268C1FF3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r="20568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316E64-0BF6-41AD-8A80-AC46169DA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8B612-D20E-4CCD-8881-200F3AC4BD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went well?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could be improved?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376EE-4086-40B3-A602-BAF7B802FC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159DD-23C7-4406-A2EA-DE2C1E9DCDA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b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E3653-8722-430B-9ED1-EC2DDFB24F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3737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4FD204-AF4C-433D-A9E0-1E20E10990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39315B-8AAE-A946-ABBF-894F2E4B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Executive Committee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374D148B-0897-4C80-A454-ED3427591EB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5B7A42D-E0BB-47AE-9A04-31F4EBBB74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Imelda Speck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3CBC35D-B7A9-4D2D-B435-5F43E4E634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President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E25E299-C238-4C0A-9659-9DC7CA15C3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Brett Cast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D5AE9B8-091D-40B5-BC0C-26DB87FD4C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Vice-President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C9301E5-3DE4-49C7-921F-BC3EF64C32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Lauren Williams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0D8AA0C-34B9-440F-A6C9-28E4A9C3E44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Treasurer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E9AF2B2-33D5-402A-9D06-4842DF32C0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Jared Devries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5BF82FE-B6BB-484A-9A68-14E6EDB532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Secretary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9EB49DD-7A19-4D4C-B50F-33FEEBC51BE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EC14BEB-6353-440F-AB59-C1AF32B6C19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65729-8F7C-E34E-AA31-9352CF6D9EB9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E9584-EA07-9B45-9700-4AD3524B82A0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EFD4E-3C68-714D-803E-EF85A323B9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7D8EBA-A85E-42AB-B43A-50CCA9C89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12" y="2377504"/>
            <a:ext cx="2353901" cy="2335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820C92-470D-48D0-86C9-CC7DBD054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950" y="2377504"/>
            <a:ext cx="2353901" cy="2335794"/>
          </a:xfrm>
          <a:prstGeom prst="rect">
            <a:avLst/>
          </a:prstGeom>
        </p:spPr>
      </p:pic>
      <p:pic>
        <p:nvPicPr>
          <p:cNvPr id="1026" name="Picture 2" descr="a picture of a person smiling and posing for the camera">
            <a:extLst>
              <a:ext uri="{FF2B5EF4-FFF2-40B4-BE49-F238E27FC236}">
                <a16:creationId xmlns:a16="http://schemas.microsoft.com/office/drawing/2014/main" id="{BFE99745-268E-49A0-A968-21AAEEC69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537" y="2377504"/>
            <a:ext cx="2353901" cy="233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picture of a person posing for the camera">
            <a:extLst>
              <a:ext uri="{FF2B5EF4-FFF2-40B4-BE49-F238E27FC236}">
                <a16:creationId xmlns:a16="http://schemas.microsoft.com/office/drawing/2014/main" id="{61F95DEF-3954-455F-A254-D9A6A106B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r="9611"/>
          <a:stretch/>
        </p:blipFill>
        <p:spPr bwMode="auto">
          <a:xfrm>
            <a:off x="9073386" y="2375826"/>
            <a:ext cx="2353902" cy="233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blue and green logo&#10;&#10;Description automatically generated with low confidence">
            <a:extLst>
              <a:ext uri="{FF2B5EF4-FFF2-40B4-BE49-F238E27FC236}">
                <a16:creationId xmlns:a16="http://schemas.microsoft.com/office/drawing/2014/main" id="{65477CAF-FB17-4AD4-86EC-1803961A7A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785" y="5720635"/>
            <a:ext cx="1497330" cy="9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37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4E63F4-5EE8-43CF-85C1-1166FAA35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Committees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2E496D90-F5E7-4F53-9C86-33E8A40A87F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/>
          <a:srcRect t="1537" b="1537"/>
          <a:stretch/>
        </p:blipFill>
        <p:spPr>
          <a:xfrm>
            <a:off x="4187087" y="2160858"/>
            <a:ext cx="1490496" cy="143355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821DAD-20A5-47DC-90E3-AD55A8ED9D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30484" y="4336080"/>
            <a:ext cx="2133600" cy="369332"/>
          </a:xfrm>
        </p:spPr>
        <p:txBody>
          <a:bodyPr/>
          <a:lstStyle/>
          <a:p>
            <a:r>
              <a:rPr lang="en-US" dirty="0"/>
              <a:t>Co-Chairs</a:t>
            </a:r>
          </a:p>
          <a:p>
            <a:r>
              <a:rPr lang="en-US" dirty="0"/>
              <a:t>Tony Cao</a:t>
            </a:r>
          </a:p>
          <a:p>
            <a:r>
              <a:rPr lang="en-US" dirty="0"/>
              <a:t>Tesla Harlan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07E1F3-1862-4A8C-A24A-F5F7C18A29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54425" y="3849017"/>
            <a:ext cx="2133600" cy="205837"/>
          </a:xfrm>
        </p:spPr>
        <p:txBody>
          <a:bodyPr/>
          <a:lstStyle/>
          <a:p>
            <a:r>
              <a:rPr lang="en-US" dirty="0"/>
              <a:t>Special Events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DB786A-BD7A-4C59-9C3A-741E78CB6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2602" y="4520746"/>
            <a:ext cx="2128157" cy="369332"/>
          </a:xfrm>
        </p:spPr>
        <p:txBody>
          <a:bodyPr/>
          <a:lstStyle/>
          <a:p>
            <a:r>
              <a:rPr lang="en-US" dirty="0"/>
              <a:t>Chair: </a:t>
            </a:r>
          </a:p>
          <a:p>
            <a:r>
              <a:rPr lang="en-US" dirty="0"/>
              <a:t>Brittney Huff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FB3EAA-070C-4A83-A343-A188EEDC63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87631" y="3849017"/>
            <a:ext cx="2128157" cy="205837"/>
          </a:xfrm>
        </p:spPr>
        <p:txBody>
          <a:bodyPr/>
          <a:lstStyle/>
          <a:p>
            <a:r>
              <a:rPr lang="en-US" dirty="0"/>
              <a:t>Networking &amp; Mentorship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AA1FC6-9932-493A-B57A-F0F1863DAE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0351" y="5150149"/>
            <a:ext cx="2129245" cy="369332"/>
          </a:xfrm>
        </p:spPr>
        <p:txBody>
          <a:bodyPr/>
          <a:lstStyle/>
          <a:p>
            <a:r>
              <a:rPr lang="en-US" dirty="0"/>
              <a:t>Chair:</a:t>
            </a:r>
          </a:p>
          <a:p>
            <a:r>
              <a:rPr lang="en-US" dirty="0"/>
              <a:t>Emma Crotty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A61404-350E-4BE0-902A-5310CBD1CA5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83211" y="4590411"/>
            <a:ext cx="2129245" cy="205837"/>
          </a:xfrm>
        </p:spPr>
        <p:txBody>
          <a:bodyPr/>
          <a:lstStyle/>
          <a:p>
            <a:r>
              <a:rPr lang="en-US" dirty="0"/>
              <a:t>Membership &amp; Partnership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470383-DD17-4BB4-BFEC-B2FA7888D2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5788" y="5171304"/>
            <a:ext cx="2129245" cy="369332"/>
          </a:xfrm>
        </p:spPr>
        <p:txBody>
          <a:bodyPr/>
          <a:lstStyle/>
          <a:p>
            <a:r>
              <a:rPr lang="en-US" dirty="0"/>
              <a:t>Chair: </a:t>
            </a:r>
          </a:p>
          <a:p>
            <a:r>
              <a:rPr lang="en-US" dirty="0"/>
              <a:t>Elizabeth Johnson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F29E7F-E7FB-4E03-BB61-41C7CE21F8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2720" y="3794077"/>
            <a:ext cx="2129245" cy="205837"/>
          </a:xfrm>
        </p:spPr>
        <p:txBody>
          <a:bodyPr/>
          <a:lstStyle/>
          <a:p>
            <a:r>
              <a:rPr lang="en-US" dirty="0"/>
              <a:t>Communications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BC8C21A-30DC-4049-96C7-336A6460EC5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ADB73DD-5C02-4FC4-BAB1-8BB981BE12B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b="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E9A0D6E-338C-4988-A034-CAC3C2AB4A9B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>
              <a:latin typeface="+mn-lt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51F138A-9635-4FF4-82BB-78BFA6DB06ED}"/>
              </a:ext>
            </a:extLst>
          </p:cNvPr>
          <p:cNvSpPr txBox="1">
            <a:spLocks/>
          </p:cNvSpPr>
          <p:nvPr/>
        </p:nvSpPr>
        <p:spPr>
          <a:xfrm>
            <a:off x="6050772" y="4590410"/>
            <a:ext cx="2129245" cy="2058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Professional Development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56CC127-68E3-4038-A94D-CDA635E9D74E}"/>
              </a:ext>
            </a:extLst>
          </p:cNvPr>
          <p:cNvSpPr txBox="1">
            <a:spLocks/>
          </p:cNvSpPr>
          <p:nvPr/>
        </p:nvSpPr>
        <p:spPr>
          <a:xfrm>
            <a:off x="741610" y="4085968"/>
            <a:ext cx="2129245" cy="369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Chair: </a:t>
            </a:r>
          </a:p>
          <a:p>
            <a:r>
              <a:rPr lang="en-US" dirty="0"/>
              <a:t>Maya Williams</a:t>
            </a:r>
          </a:p>
        </p:txBody>
      </p:sp>
      <p:pic>
        <p:nvPicPr>
          <p:cNvPr id="2050" name="Picture 2" descr="Emma Crotty, MPA">
            <a:extLst>
              <a:ext uri="{FF2B5EF4-FFF2-40B4-BE49-F238E27FC236}">
                <a16:creationId xmlns:a16="http://schemas.microsoft.com/office/drawing/2014/main" id="{2FC8EB2C-E1B1-4BDB-90E2-CA91A03CD58E}"/>
              </a:ext>
            </a:extLst>
          </p:cNvPr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b="1912"/>
          <a:stretch>
            <a:fillRect/>
          </a:stretch>
        </p:blipFill>
        <p:spPr bwMode="auto">
          <a:xfrm>
            <a:off x="2251412" y="2909493"/>
            <a:ext cx="1490496" cy="14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izabeth Johnson">
            <a:extLst>
              <a:ext uri="{FF2B5EF4-FFF2-40B4-BE49-F238E27FC236}">
                <a16:creationId xmlns:a16="http://schemas.microsoft.com/office/drawing/2014/main" id="{1F22D65D-687F-4C4A-BACF-C084A6D561D8}"/>
              </a:ext>
            </a:extLst>
          </p:cNvPr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" b="1910"/>
          <a:stretch>
            <a:fillRect/>
          </a:stretch>
        </p:blipFill>
        <p:spPr bwMode="auto">
          <a:xfrm>
            <a:off x="6050772" y="2905347"/>
            <a:ext cx="1490497" cy="143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ya Williams">
            <a:extLst>
              <a:ext uri="{FF2B5EF4-FFF2-40B4-BE49-F238E27FC236}">
                <a16:creationId xmlns:a16="http://schemas.microsoft.com/office/drawing/2014/main" id="{4C8CB892-C011-4A8B-9B52-90E7D266F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7" y="2160858"/>
            <a:ext cx="1433513" cy="141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nthony V. Cao, MPA">
            <a:extLst>
              <a:ext uri="{FF2B5EF4-FFF2-40B4-BE49-F238E27FC236}">
                <a16:creationId xmlns:a16="http://schemas.microsoft.com/office/drawing/2014/main" id="{1DF197C1-D8F8-4861-80E0-D6F1F8FC694E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b="1912"/>
          <a:stretch>
            <a:fillRect/>
          </a:stretch>
        </p:blipFill>
        <p:spPr bwMode="auto">
          <a:xfrm>
            <a:off x="8180017" y="2160858"/>
            <a:ext cx="1471026" cy="141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erson with long hair and glasses&#10;&#10;Description automatically generated with low confidence">
            <a:extLst>
              <a:ext uri="{FF2B5EF4-FFF2-40B4-BE49-F238E27FC236}">
                <a16:creationId xmlns:a16="http://schemas.microsoft.com/office/drawing/2014/main" id="{0E24ECB2-AF06-4EFD-9623-94E539C41D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297" y="2160858"/>
            <a:ext cx="1414787" cy="14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7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One orange paper boat leading a group of white paper boats">
            <a:extLst>
              <a:ext uri="{FF2B5EF4-FFF2-40B4-BE49-F238E27FC236}">
                <a16:creationId xmlns:a16="http://schemas.microsoft.com/office/drawing/2014/main" id="{D1E4F5DF-10EA-469B-8F03-C4B2A56BFB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r="20547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B3708E-FF3A-406D-980F-0D18BE6B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7D2DF-03C5-4B8B-9DFF-019EC27A05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031" y="2143590"/>
            <a:ext cx="4572001" cy="2759715"/>
          </a:xfrm>
        </p:spPr>
        <p:txBody>
          <a:bodyPr/>
          <a:lstStyle/>
          <a:p>
            <a:r>
              <a:rPr lang="en-US" sz="3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UMANT seeks to advance the quality of local government by providing a community to develop and support emerging leaders. </a:t>
            </a:r>
            <a:endParaRPr lang="en-US" sz="3400" dirty="0">
              <a:solidFill>
                <a:schemeClr val="tx2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1AADCB-7AB6-48AA-9339-2ED97BF638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January 13, 2023</a:t>
            </a:r>
            <a:endParaRPr lang="en-US" dirty="0"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8D2E5-07E7-422E-B6C0-9646A7F9F0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>
              <a:latin typeface="+mn-lt"/>
            </a:endParaRP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E42549C8-7CC7-4ADD-A641-70CEBD5AF9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Strategic Planning Retreat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42493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Crumpled paper light bulb">
            <a:extLst>
              <a:ext uri="{FF2B5EF4-FFF2-40B4-BE49-F238E27FC236}">
                <a16:creationId xmlns:a16="http://schemas.microsoft.com/office/drawing/2014/main" id="{8BD97ADA-F565-429E-987D-92145D9FF0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r="3918"/>
          <a:stretch/>
        </p:blipFill>
        <p:spPr>
          <a:xfrm>
            <a:off x="6803335" y="1569416"/>
            <a:ext cx="4941477" cy="3719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ABCBB-524B-43A4-A24B-D1CE66BF2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Sharing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59951-F3E8-4DB0-82A4-9A2A0F25AD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2473" y="2117085"/>
            <a:ext cx="5807839" cy="3435576"/>
          </a:xfrm>
        </p:spPr>
        <p:txBody>
          <a:bodyPr/>
          <a:lstStyle/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Potential Professional development topics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entorship opportunities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houghts on how to help increase membership numbers OR add value to our members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ocations for networking in the DFW area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Ideas to increase outreach and promotion of the UMANT organization and events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Ideas for increasing partnership between local universities</a:t>
            </a:r>
          </a:p>
          <a:p>
            <a:pPr marL="742950" marR="0" lvl="1" indent="-28575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Desire to add another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signature event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59808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issPresentation C_Win32_MW_JS_SL_v2.potx" id="{230A82CA-9023-4220-9E5B-0E652CF31B20}" vid="{96196EC2-C392-482E-BF29-9BD12A6266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F21D10-BD83-491A-AAA6-945C2DB1E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EC1AB0-9704-404D-B6D3-819D938AC55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Geometric annual presentation</Template>
  <TotalTime>230</TotalTime>
  <Words>448</Words>
  <Application>Microsoft Office PowerPoint</Application>
  <PresentationFormat>Widescreen</PresentationFormat>
  <Paragraphs>124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Franklin Gothic Book</vt:lpstr>
      <vt:lpstr>Franklin Gothic Demi</vt:lpstr>
      <vt:lpstr>Symbol</vt:lpstr>
      <vt:lpstr>T3Font_4</vt:lpstr>
      <vt:lpstr>Wingdings</vt:lpstr>
      <vt:lpstr>Theme1</vt:lpstr>
      <vt:lpstr>2023 UMANT Strategic Planning Retreat</vt:lpstr>
      <vt:lpstr>Agenda</vt:lpstr>
      <vt:lpstr>Last year</vt:lpstr>
      <vt:lpstr>2022 Year in Review</vt:lpstr>
      <vt:lpstr>2022</vt:lpstr>
      <vt:lpstr>2023 Executive Committee</vt:lpstr>
      <vt:lpstr>2023 Committees</vt:lpstr>
      <vt:lpstr>Mission</vt:lpstr>
      <vt:lpstr>Idea Sharing</vt:lpstr>
      <vt:lpstr>2023 Dates of Note</vt:lpstr>
      <vt:lpstr>Other Items</vt:lpstr>
      <vt:lpstr>Everything we’ll accomplish, we do it together or not at all.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UMANT Strategic Planning Retreat</dc:title>
  <dc:creator>Imelda Speck</dc:creator>
  <cp:lastModifiedBy>Imelda Speck</cp:lastModifiedBy>
  <cp:revision>19</cp:revision>
  <dcterms:created xsi:type="dcterms:W3CDTF">2023-01-12T19:10:06Z</dcterms:created>
  <dcterms:modified xsi:type="dcterms:W3CDTF">2023-01-12T23:00:18Z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